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305" r:id="rId3"/>
    <p:sldId id="307" r:id="rId4"/>
    <p:sldId id="306" r:id="rId5"/>
    <p:sldId id="309" r:id="rId6"/>
    <p:sldId id="308" r:id="rId7"/>
    <p:sldId id="310" r:id="rId8"/>
    <p:sldId id="312" r:id="rId9"/>
    <p:sldId id="313" r:id="rId10"/>
    <p:sldId id="314" r:id="rId11"/>
    <p:sldId id="311" r:id="rId12"/>
    <p:sldId id="315" r:id="rId13"/>
    <p:sldId id="316" r:id="rId14"/>
    <p:sldId id="317" r:id="rId15"/>
    <p:sldId id="318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537"/>
    <p:restoredTop sz="86364"/>
  </p:normalViewPr>
  <p:slideViewPr>
    <p:cSldViewPr snapToGrid="0" snapToObjects="1">
      <p:cViewPr varScale="1">
        <p:scale>
          <a:sx n="96" d="100"/>
          <a:sy n="96" d="100"/>
        </p:scale>
        <p:origin x="4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53BDD-4B6F-4545-BAD7-07E2FEF6A638}" type="datetimeFigureOut">
              <a:rPr lang="fr-FR" smtClean="0"/>
              <a:t>23/04/2020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D910D-D729-E540-A85F-4133B9E88A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3951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Cours = 16 ns</a:t>
            </a:r>
          </a:p>
          <a:p>
            <a:r>
              <a:rPr lang="fr-FR" dirty="0"/>
              <a:t>faible</a:t>
            </a:r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D910D-D729-E540-A85F-4133B9E88A7B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829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6541D-721F-804D-8847-9A88BE693A73}" type="datetime1">
              <a:rPr lang="fr-FR" smtClean="0"/>
              <a:t>23/04/2020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27C03-7FB1-3441-A7F4-2A683C0B27DD}" type="datetime1">
              <a:rPr lang="fr-FR" smtClean="0"/>
              <a:t>23/04/2020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69239-11AA-644F-B4B5-0ACE61CFB80B}" type="datetime1">
              <a:rPr lang="fr-FR" smtClean="0"/>
              <a:t>23/04/2020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856E6-E6E6-9A46-9F8E-7A559C753FD2}" type="datetime1">
              <a:rPr lang="fr-FR" smtClean="0"/>
              <a:t>23/04/2020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40819-819E-2243-A464-E30F769C2F7A}" type="datetime1">
              <a:rPr lang="fr-FR" smtClean="0"/>
              <a:t>23/04/2020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8703A-4842-1A4E-BF32-9AB5FA7F76AB}" type="datetime1">
              <a:rPr lang="fr-FR" smtClean="0"/>
              <a:t>23/04/2020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01B9C-6337-244A-97C0-589C2A4BD844}" type="datetime1">
              <a:rPr lang="fr-FR" smtClean="0"/>
              <a:t>23/04/2020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29B43-F555-DC47-8893-B3790D341179}" type="datetime1">
              <a:rPr lang="fr-FR" smtClean="0"/>
              <a:t>23/04/2020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3C4DF-ACCD-374D-BA8B-B1DD92D55267}" type="datetime1">
              <a:rPr lang="fr-FR" smtClean="0"/>
              <a:t>23/04/2020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3F3B4-26E9-6D4F-B82D-77C7F3D788EA}" type="datetime1">
              <a:rPr lang="fr-FR" smtClean="0"/>
              <a:t>23/04/2020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540E3-F71E-A142-8948-D0902B5BF0BB}" type="datetime1">
              <a:rPr lang="fr-FR" smtClean="0"/>
              <a:t>23/04/2020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2EDB2F-1AFC-B647-99B7-D1F9C1405510}" type="datetime1">
              <a:rPr lang="fr-FR" smtClean="0"/>
              <a:t>23/04/2020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C5F9E-6D86-3B49-9926-0013E51AC1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14724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L’astronomie gamma et l’analyse de données général sur l’astronomie</a:t>
            </a:r>
          </a:p>
        </p:txBody>
      </p:sp>
      <p:sp>
        <p:nvSpPr>
          <p:cNvPr id="4" name="Sous-titr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Module Recherche en physique moderne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AE6F35D-294B-B148-87F1-88BC0184F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269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222CC6B9-CDCA-6749-96C9-4A2456838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38" y="791968"/>
            <a:ext cx="5702300" cy="3924300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B7B351-7021-524E-8F3F-37217DD5B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10</a:t>
            </a:fld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FF40E5F-CB34-1E4A-84C2-7486A9B3ECF9}"/>
              </a:ext>
            </a:extLst>
          </p:cNvPr>
          <p:cNvSpPr txBox="1"/>
          <p:nvPr/>
        </p:nvSpPr>
        <p:spPr>
          <a:xfrm>
            <a:off x="7566212" y="806824"/>
            <a:ext cx="34424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Bruit de fond </a:t>
            </a:r>
            <a:r>
              <a:rPr lang="en-GB" dirty="0" err="1"/>
              <a:t>très</a:t>
            </a:r>
            <a:r>
              <a:rPr lang="en-GB" dirty="0"/>
              <a:t> important: </a:t>
            </a:r>
            <a:r>
              <a:rPr lang="en-GB" dirty="0" err="1"/>
              <a:t>Rayons</a:t>
            </a:r>
            <a:r>
              <a:rPr lang="en-GB" dirty="0"/>
              <a:t> </a:t>
            </a:r>
            <a:r>
              <a:rPr lang="en-GB" dirty="0" err="1"/>
              <a:t>cosmiques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 err="1"/>
              <a:t>Gerbes</a:t>
            </a:r>
            <a:r>
              <a:rPr lang="en-GB" dirty="0"/>
              <a:t> </a:t>
            </a:r>
            <a:r>
              <a:rPr lang="en-GB" dirty="0" err="1"/>
              <a:t>très</a:t>
            </a:r>
            <a:r>
              <a:rPr lang="en-GB" dirty="0"/>
              <a:t> </a:t>
            </a:r>
            <a:r>
              <a:rPr lang="en-GB" dirty="0" err="1"/>
              <a:t>differentes</a:t>
            </a:r>
            <a:r>
              <a:rPr lang="en-GB" dirty="0"/>
              <a:t> -&gt; Images </a:t>
            </a:r>
            <a:r>
              <a:rPr lang="en-GB" dirty="0" err="1"/>
              <a:t>dans</a:t>
            </a:r>
            <a:r>
              <a:rPr lang="en-GB" dirty="0"/>
              <a:t> les cameras </a:t>
            </a:r>
            <a:r>
              <a:rPr lang="en-GB" dirty="0" err="1"/>
              <a:t>très</a:t>
            </a:r>
            <a:r>
              <a:rPr lang="en-GB" dirty="0"/>
              <a:t> </a:t>
            </a:r>
            <a:r>
              <a:rPr lang="en-GB" dirty="0" err="1"/>
              <a:t>différentes</a:t>
            </a:r>
            <a:endParaRPr lang="en-GB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A7393EE-03F7-9742-967F-450AFCA7A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726783"/>
            <a:ext cx="2261999" cy="219140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EA5590E-6AC0-5A44-8772-4AC96526C8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824" y="4726783"/>
            <a:ext cx="2380527" cy="20417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1F92CB2-C02F-8742-BCFE-55E1D5BA339D}"/>
              </a:ext>
            </a:extLst>
          </p:cNvPr>
          <p:cNvSpPr/>
          <p:nvPr/>
        </p:nvSpPr>
        <p:spPr>
          <a:xfrm>
            <a:off x="6239435" y="4750594"/>
            <a:ext cx="55401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Possible discrimination entre les rayons gamma et les rayons cosmiques 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A22437CB-2CBA-E146-81F9-856934816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4042"/>
            <a:ext cx="10515600" cy="1325563"/>
          </a:xfrm>
        </p:spPr>
        <p:txBody>
          <a:bodyPr/>
          <a:lstStyle/>
          <a:p>
            <a:r>
              <a:rPr lang="en-GB" dirty="0" err="1"/>
              <a:t>L’atmosphère</a:t>
            </a:r>
            <a:r>
              <a:rPr lang="en-GB" dirty="0"/>
              <a:t> </a:t>
            </a:r>
            <a:r>
              <a:rPr lang="en-GB" dirty="0" err="1"/>
              <a:t>comme</a:t>
            </a:r>
            <a:r>
              <a:rPr lang="en-GB" dirty="0"/>
              <a:t>  </a:t>
            </a:r>
            <a:r>
              <a:rPr lang="en-GB" dirty="0" err="1"/>
              <a:t>calorimètre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719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7302BD-1D19-0846-AEC3-9F5C2C7F8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Determination de la direction et de </a:t>
            </a:r>
            <a:r>
              <a:rPr lang="en-GB" dirty="0" err="1"/>
              <a:t>l’énergie</a:t>
            </a:r>
            <a:endParaRPr lang="en-GB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5F4382B-CF4B-1B49-9793-CA6D892D94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7413" y="1847850"/>
            <a:ext cx="3966599" cy="4351338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23FC456-CA88-814D-B763-5852B62ECF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9" r="50000"/>
          <a:stretch/>
        </p:blipFill>
        <p:spPr>
          <a:xfrm>
            <a:off x="385004" y="1417638"/>
            <a:ext cx="2244143" cy="2235200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BEB3E49-1883-9F45-9FC3-D0668B13A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11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8514B24-A4E0-3E4B-B0F3-87BA0BAA5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549" y="3379891"/>
            <a:ext cx="2261999" cy="219140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6DCC996-C011-D64E-8393-24CCBF72DB67}"/>
              </a:ext>
            </a:extLst>
          </p:cNvPr>
          <p:cNvSpPr txBox="1"/>
          <p:nvPr/>
        </p:nvSpPr>
        <p:spPr>
          <a:xfrm>
            <a:off x="8610599" y="2332383"/>
            <a:ext cx="30115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Reconstruction d’un photon</a:t>
            </a:r>
          </a:p>
          <a:p>
            <a:endParaRPr lang="en-GB" dirty="0"/>
          </a:p>
          <a:p>
            <a:r>
              <a:rPr lang="en-GB" dirty="0"/>
              <a:t>Ellipse -&gt; direction</a:t>
            </a:r>
          </a:p>
          <a:p>
            <a:endParaRPr lang="en-GB" dirty="0"/>
          </a:p>
          <a:p>
            <a:r>
              <a:rPr lang="en-GB" dirty="0" err="1"/>
              <a:t>Intensité</a:t>
            </a:r>
            <a:r>
              <a:rPr lang="en-GB" dirty="0"/>
              <a:t> de </a:t>
            </a:r>
            <a:r>
              <a:rPr lang="en-GB" dirty="0" err="1"/>
              <a:t>l’image</a:t>
            </a:r>
            <a:r>
              <a:rPr lang="en-GB" dirty="0"/>
              <a:t> -&gt; </a:t>
            </a:r>
            <a:r>
              <a:rPr lang="en-GB" dirty="0" err="1"/>
              <a:t>énergie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10102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B7B351-7021-524E-8F3F-37217DD5B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12</a:t>
            </a:fld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6EC62E8-ED37-1F4D-832B-8A7FE866C12A}"/>
              </a:ext>
            </a:extLst>
          </p:cNvPr>
          <p:cNvSpPr txBox="1"/>
          <p:nvPr/>
        </p:nvSpPr>
        <p:spPr>
          <a:xfrm>
            <a:off x="2702099" y="3213291"/>
            <a:ext cx="1528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Données brutes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E2F4CD1-7867-F04F-80E0-86967D56F408}"/>
              </a:ext>
            </a:extLst>
          </p:cNvPr>
          <p:cNvSpPr txBox="1"/>
          <p:nvPr/>
        </p:nvSpPr>
        <p:spPr>
          <a:xfrm>
            <a:off x="4230862" y="1738961"/>
            <a:ext cx="152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Calibration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8974CA5-AFD6-DF49-813F-48DD5A3F150D}"/>
              </a:ext>
            </a:extLst>
          </p:cNvPr>
          <p:cNvSpPr txBox="1"/>
          <p:nvPr/>
        </p:nvSpPr>
        <p:spPr>
          <a:xfrm>
            <a:off x="6397622" y="3074791"/>
            <a:ext cx="1528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Données calibrée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AF099A2-FC27-5643-9689-14A0AD9603E8}"/>
              </a:ext>
            </a:extLst>
          </p:cNvPr>
          <p:cNvSpPr txBox="1"/>
          <p:nvPr/>
        </p:nvSpPr>
        <p:spPr>
          <a:xfrm>
            <a:off x="978187" y="1593102"/>
            <a:ext cx="2012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Prise de données</a:t>
            </a:r>
            <a:endParaRPr lang="fr-FR" dirty="0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E295C6B9-2D24-2646-ACDB-51EA1346EB31}"/>
              </a:ext>
            </a:extLst>
          </p:cNvPr>
          <p:cNvCxnSpPr/>
          <p:nvPr/>
        </p:nvCxnSpPr>
        <p:spPr>
          <a:xfrm>
            <a:off x="2686023" y="2603259"/>
            <a:ext cx="930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03B6DA67-463A-9244-8C8F-9839F22C6CB1}"/>
              </a:ext>
            </a:extLst>
          </p:cNvPr>
          <p:cNvCxnSpPr/>
          <p:nvPr/>
        </p:nvCxnSpPr>
        <p:spPr>
          <a:xfrm>
            <a:off x="6131982" y="2696557"/>
            <a:ext cx="930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B484074F-4E2A-C846-9052-1052D0E79A5A}"/>
              </a:ext>
            </a:extLst>
          </p:cNvPr>
          <p:cNvSpPr txBox="1"/>
          <p:nvPr/>
        </p:nvSpPr>
        <p:spPr>
          <a:xfrm>
            <a:off x="9982200" y="2754252"/>
            <a:ext cx="1795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Cartes, spectres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83FFB84C-6F3F-864F-AF6D-0FE17F204C3F}"/>
              </a:ext>
            </a:extLst>
          </p:cNvPr>
          <p:cNvCxnSpPr/>
          <p:nvPr/>
        </p:nvCxnSpPr>
        <p:spPr>
          <a:xfrm>
            <a:off x="9229218" y="2694080"/>
            <a:ext cx="930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C31CC625-4625-3E45-88DE-92422BE1AE8B}"/>
              </a:ext>
            </a:extLst>
          </p:cNvPr>
          <p:cNvSpPr txBox="1"/>
          <p:nvPr/>
        </p:nvSpPr>
        <p:spPr>
          <a:xfrm>
            <a:off x="7214322" y="1265914"/>
            <a:ext cx="240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Analyse des données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2240D99-C79E-C846-88A4-26F8782DA882}"/>
              </a:ext>
            </a:extLst>
          </p:cNvPr>
          <p:cNvSpPr txBox="1"/>
          <p:nvPr/>
        </p:nvSpPr>
        <p:spPr>
          <a:xfrm>
            <a:off x="5518609" y="3859622"/>
            <a:ext cx="2473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(Energie</a:t>
            </a:r>
          </a:p>
          <a:p>
            <a:r>
              <a:rPr lang="fr-FR" dirty="0"/>
              <a:t>Direction d’arrivée</a:t>
            </a:r>
            <a:r>
              <a:rPr lang="is-IS" dirty="0"/>
              <a:t>…)</a:t>
            </a:r>
            <a:endParaRPr lang="fr-FR" dirty="0"/>
          </a:p>
        </p:txBody>
      </p:sp>
      <p:pic>
        <p:nvPicPr>
          <p:cNvPr id="22" name="Image 21" descr="../../../Desktop/Capture%20d’écran%202019-03-25%20à%2015.34.20.png">
            <a:extLst>
              <a:ext uri="{FF2B5EF4-FFF2-40B4-BE49-F238E27FC236}">
                <a16:creationId xmlns:a16="http://schemas.microsoft.com/office/drawing/2014/main" id="{CDEA66E7-DF38-E145-BB31-145B62902CF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950" y="3717428"/>
            <a:ext cx="2754871" cy="2377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251F6881-F607-0D49-B77F-8A1ED023D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88" y="4076724"/>
            <a:ext cx="2637192" cy="259218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3E16EBE0-5659-0D4B-A954-A599CE493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714" y="1592562"/>
            <a:ext cx="1715193" cy="1524914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8A703BF5-CA1B-1F44-B4F5-52959F531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388" y="2137217"/>
            <a:ext cx="2302594" cy="1726946"/>
          </a:xfrm>
          <a:prstGeom prst="rect">
            <a:avLst/>
          </a:prstGeom>
        </p:spPr>
      </p:pic>
      <p:sp>
        <p:nvSpPr>
          <p:cNvPr id="26" name="Titre 1">
            <a:extLst>
              <a:ext uri="{FF2B5EF4-FFF2-40B4-BE49-F238E27FC236}">
                <a16:creationId xmlns:a16="http://schemas.microsoft.com/office/drawing/2014/main" id="{685C8F86-3601-704E-8E9B-E4BF73088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4042"/>
            <a:ext cx="10515600" cy="1325563"/>
          </a:xfrm>
        </p:spPr>
        <p:txBody>
          <a:bodyPr/>
          <a:lstStyle/>
          <a:p>
            <a:r>
              <a:rPr lang="en-GB" dirty="0"/>
              <a:t>Analyse de </a:t>
            </a:r>
            <a:r>
              <a:rPr lang="en-GB" dirty="0" err="1"/>
              <a:t>Données</a:t>
            </a:r>
            <a:endParaRPr lang="en-GB" dirty="0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0E431CA2-7197-F341-A768-8CE0331C02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931" y="2137581"/>
            <a:ext cx="2349710" cy="176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16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1">
            <a:extLst>
              <a:ext uri="{FF2B5EF4-FFF2-40B4-BE49-F238E27FC236}">
                <a16:creationId xmlns:a16="http://schemas.microsoft.com/office/drawing/2014/main" id="{7A4D33CF-7FE4-064E-B2A2-80FB02846E3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1876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Détermination du fond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DCD946-8F3A-9649-8BF4-5544C8D4B77F}"/>
              </a:ext>
            </a:extLst>
          </p:cNvPr>
          <p:cNvSpPr/>
          <p:nvPr/>
        </p:nvSpPr>
        <p:spPr>
          <a:xfrm>
            <a:off x="414507" y="1306279"/>
            <a:ext cx="49394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Rejection du fond est imparfaite.</a:t>
            </a:r>
            <a:endParaRPr lang="en-GB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F28275E-8445-EA4C-ADD1-CFF23280E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13</a:t>
            </a:fld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EBD4327-2889-7949-ADA7-1B2A910658F0}"/>
              </a:ext>
            </a:extLst>
          </p:cNvPr>
          <p:cNvSpPr txBox="1"/>
          <p:nvPr/>
        </p:nvSpPr>
        <p:spPr>
          <a:xfrm>
            <a:off x="8929676" y="1534592"/>
            <a:ext cx="4259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Multiple OFF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B8A4656-3DE4-D64B-855C-01CEA0BCFC90}"/>
              </a:ext>
            </a:extLst>
          </p:cNvPr>
          <p:cNvSpPr txBox="1"/>
          <p:nvPr/>
        </p:nvSpPr>
        <p:spPr>
          <a:xfrm>
            <a:off x="383489" y="1903924"/>
            <a:ext cx="625584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: Position de la source</a:t>
            </a:r>
          </a:p>
          <a:p>
            <a:r>
              <a:rPr lang="fr-FR" dirty="0"/>
              <a:t>OFF : Zone de comptage du fond</a:t>
            </a:r>
          </a:p>
          <a:p>
            <a:endParaRPr lang="fr-FR" dirty="0"/>
          </a:p>
          <a:p>
            <a:r>
              <a:rPr lang="fr-FR" dirty="0"/>
              <a:t>Excès: </a:t>
            </a:r>
            <a:r>
              <a:rPr lang="fr-FR" dirty="0" err="1"/>
              <a:t>Nex</a:t>
            </a:r>
            <a:r>
              <a:rPr lang="fr-FR" dirty="0"/>
              <a:t> = Non – α </a:t>
            </a:r>
            <a:r>
              <a:rPr lang="fr-FR" dirty="0" err="1"/>
              <a:t>Noff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On compte le nombre d’évènement dans une région ON (source) et dans une région similaire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u="sng" dirty="0">
                <a:solidFill>
                  <a:srgbClr val="FF0000"/>
                </a:solidFill>
              </a:rPr>
              <a:t>La caméra pointe à coté de la source ainsi les régions bleues sont identiques à la région rouge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72A1647-FDF6-F940-AA5A-A31889D414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755"/>
          <a:stretch/>
        </p:blipFill>
        <p:spPr>
          <a:xfrm>
            <a:off x="7535517" y="1903924"/>
            <a:ext cx="3818283" cy="425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80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1">
            <a:extLst>
              <a:ext uri="{FF2B5EF4-FFF2-40B4-BE49-F238E27FC236}">
                <a16:creationId xmlns:a16="http://schemas.microsoft.com/office/drawing/2014/main" id="{7A4D33CF-7FE4-064E-B2A2-80FB02846E3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1876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But du projet informatique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3057ED5-7CD4-0844-835C-D6FBEE09F92A}"/>
              </a:ext>
            </a:extLst>
          </p:cNvPr>
          <p:cNvSpPr/>
          <p:nvPr/>
        </p:nvSpPr>
        <p:spPr>
          <a:xfrm>
            <a:off x="838199" y="1555330"/>
            <a:ext cx="866360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But : 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analyser les sources (les simulations ont déjà été effectuées)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Les outils informatiques utilisés seront ceux de CTA + donnée en format FITS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r>
              <a:rPr lang="fr-FR" dirty="0"/>
              <a:t>Méthode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Une partie   «  à la main  »</a:t>
            </a:r>
          </a:p>
          <a:p>
            <a:endParaRPr lang="fr-FR" dirty="0"/>
          </a:p>
          <a:p>
            <a:r>
              <a:rPr lang="fr-FR" dirty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Utilisation de script pré-écrit pour comparaison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7B59A48-D887-9D41-8C59-27D70482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4824" y="949896"/>
            <a:ext cx="2629731" cy="173694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A4BF85B-A0B6-2543-8414-8AD282057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961" y="3683000"/>
            <a:ext cx="444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55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1">
            <a:extLst>
              <a:ext uri="{FF2B5EF4-FFF2-40B4-BE49-F238E27FC236}">
                <a16:creationId xmlns:a16="http://schemas.microsoft.com/office/drawing/2014/main" id="{7A4D33CF-7FE4-064E-B2A2-80FB02846E3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1876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A vous de jouer maintenant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0746993-2EF1-5749-A271-1F5031F8E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994" y="1399829"/>
            <a:ext cx="6815580" cy="495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51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Rayons Cosmiques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497495" y="1690688"/>
            <a:ext cx="5181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découverts en 1912 par le physicien Victor Hess (Nobel 1936) en effectuant des vols en ballon.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97F63FA-8798-A342-9D0B-078507416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190" y="1407732"/>
            <a:ext cx="5245100" cy="37338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5E898FC-988F-F14B-8B7C-A910F101D299}"/>
              </a:ext>
            </a:extLst>
          </p:cNvPr>
          <p:cNvSpPr/>
          <p:nvPr/>
        </p:nvSpPr>
        <p:spPr>
          <a:xfrm>
            <a:off x="225286" y="2951467"/>
            <a:ext cx="523460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Les objets à l'origine des rayons cosmiques ne sont toujours pas clairement identifiés.</a:t>
            </a:r>
          </a:p>
          <a:p>
            <a:endParaRPr lang="fr-FR" dirty="0"/>
          </a:p>
          <a:p>
            <a:r>
              <a:rPr lang="fr-FR" dirty="0"/>
              <a:t>Les rayons cosmiques sont principalement constitués de proton (99%)</a:t>
            </a:r>
            <a:endParaRPr lang="en-GB" dirty="0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986B3B67-82C0-954D-8C92-B84788905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0072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Rayons Cosmiques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67447970-DDB4-714D-ABDF-64215C4D8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799" y="432073"/>
            <a:ext cx="4966001" cy="610683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4AF0012-DACA-AE46-B8CA-8773B7A45038}"/>
              </a:ext>
            </a:extLst>
          </p:cNvPr>
          <p:cNvSpPr/>
          <p:nvPr/>
        </p:nvSpPr>
        <p:spPr>
          <a:xfrm>
            <a:off x="384314" y="2310704"/>
            <a:ext cx="442622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Presque linéarité sur 12 ordre de grandeur en énergie et 32 en flux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Questions principales en astrophysique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dirty="0"/>
              <a:t>Origine ?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dirty="0"/>
              <a:t>Propagation?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dirty="0"/>
              <a:t>Composition ?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7888D3-669F-E442-8708-7C5A73D8D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8208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1">
            <a:extLst>
              <a:ext uri="{FF2B5EF4-FFF2-40B4-BE49-F238E27FC236}">
                <a16:creationId xmlns:a16="http://schemas.microsoft.com/office/drawing/2014/main" id="{7A4D33CF-7FE4-064E-B2A2-80FB02846E3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1876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Intérêt de l’astronomie gamma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066ED160-81A5-8B47-824C-ED7E8BBB1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792" y="1929227"/>
            <a:ext cx="8445500" cy="4826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CDD01C5-7A86-3046-9F43-0098E1BB5120}"/>
              </a:ext>
            </a:extLst>
          </p:cNvPr>
          <p:cNvSpPr/>
          <p:nvPr/>
        </p:nvSpPr>
        <p:spPr>
          <a:xfrm>
            <a:off x="251792" y="145061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1" dirty="0"/>
              <a:t>Les rayons gamma sont idéaux pour l’étude des sources distantes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dirty="0"/>
              <a:t>Non chargés (donc non déviés)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dirty="0"/>
              <a:t>Produits par des sources très énergétique </a:t>
            </a:r>
            <a:endParaRPr lang="en-GB" dirty="0"/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C5B85F4A-C308-C24D-B174-35A1ADFFE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4629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1">
            <a:extLst>
              <a:ext uri="{FF2B5EF4-FFF2-40B4-BE49-F238E27FC236}">
                <a16:creationId xmlns:a16="http://schemas.microsoft.com/office/drawing/2014/main" id="{7A4D33CF-7FE4-064E-B2A2-80FB02846E3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1876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Défis de l’astronomie gamma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9F34AE0-F387-EF44-9E5C-2713CA339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078" y="2604490"/>
            <a:ext cx="9090162" cy="425351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F592A4A-0CD1-EA47-8BCF-294B4DFCC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009" y="5604565"/>
            <a:ext cx="1880152" cy="125343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F665487-CFD8-E242-BE1A-2CCA3D314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5846" y="2483366"/>
            <a:ext cx="1790700" cy="1130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5A5EE0-6CC7-1C45-93CD-A29452F4A59F}"/>
              </a:ext>
            </a:extLst>
          </p:cNvPr>
          <p:cNvSpPr/>
          <p:nvPr/>
        </p:nvSpPr>
        <p:spPr>
          <a:xfrm>
            <a:off x="7379328" y="1375383"/>
            <a:ext cx="40734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Flux très faible</a:t>
            </a:r>
          </a:p>
          <a:p>
            <a:endParaRPr lang="fr-FR" b="1" dirty="0"/>
          </a:p>
          <a:p>
            <a:r>
              <a:rPr lang="fr-FR" b="1" dirty="0"/>
              <a:t>Retour sur Terre : Astronomie </a:t>
            </a:r>
            <a:r>
              <a:rPr lang="fr-FR" b="1" dirty="0" err="1"/>
              <a:t>Cherenkov</a:t>
            </a:r>
            <a:endParaRPr lang="fr-FR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DCD946-8F3A-9649-8BF4-5544C8D4B77F}"/>
              </a:ext>
            </a:extLst>
          </p:cNvPr>
          <p:cNvSpPr/>
          <p:nvPr/>
        </p:nvSpPr>
        <p:spPr>
          <a:xfrm>
            <a:off x="414507" y="1306279"/>
            <a:ext cx="49394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Atmosphère opaque aux rayons Gamma </a:t>
            </a:r>
          </a:p>
          <a:p>
            <a:r>
              <a:rPr lang="fr-FR" b="1" dirty="0"/>
              <a:t>–&gt; observation dans l’espace</a:t>
            </a:r>
          </a:p>
          <a:p>
            <a:endParaRPr lang="fr-FR" b="1" dirty="0"/>
          </a:p>
          <a:p>
            <a:r>
              <a:rPr lang="fr-FR" b="1" dirty="0"/>
              <a:t>1m^2 de surface de détection</a:t>
            </a:r>
            <a:endParaRPr lang="en-GB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F28275E-8445-EA4C-ADD1-CFF23280E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6397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1">
            <a:extLst>
              <a:ext uri="{FF2B5EF4-FFF2-40B4-BE49-F238E27FC236}">
                <a16:creationId xmlns:a16="http://schemas.microsoft.com/office/drawing/2014/main" id="{7A4D33CF-7FE4-064E-B2A2-80FB02846E3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1876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Les détecteurs </a:t>
            </a:r>
            <a:r>
              <a:rPr lang="fr-FR" dirty="0" err="1"/>
              <a:t>Cherenkov</a:t>
            </a:r>
            <a:r>
              <a:rPr lang="fr-FR" dirty="0"/>
              <a:t>	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C8AA355C-A05E-AC4F-9098-5BF66956E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064" y="4074153"/>
            <a:ext cx="5444878" cy="2783847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5468D333-C292-6E4C-9CF6-3698D17BA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523" y="1295352"/>
            <a:ext cx="4746017" cy="3158259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095DF90F-92C5-E54D-8488-32FC8297A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570" y="1262978"/>
            <a:ext cx="4821882" cy="2503007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282088DB-CAC8-474B-A51B-3D52D54F7832}"/>
              </a:ext>
            </a:extLst>
          </p:cNvPr>
          <p:cNvSpPr txBox="1"/>
          <p:nvPr/>
        </p:nvSpPr>
        <p:spPr>
          <a:xfrm>
            <a:off x="821064" y="1475440"/>
            <a:ext cx="1094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H.E.S.S.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E85A9D1-9524-754C-A1E4-2CDBBC2C8F41}"/>
              </a:ext>
            </a:extLst>
          </p:cNvPr>
          <p:cNvSpPr txBox="1"/>
          <p:nvPr/>
        </p:nvSpPr>
        <p:spPr>
          <a:xfrm>
            <a:off x="2319906" y="4548622"/>
            <a:ext cx="1094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VERITAS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C57C46D1-0562-E747-BAEC-CA9E098241E7}"/>
              </a:ext>
            </a:extLst>
          </p:cNvPr>
          <p:cNvSpPr txBox="1"/>
          <p:nvPr/>
        </p:nvSpPr>
        <p:spPr>
          <a:xfrm>
            <a:off x="10452095" y="1746875"/>
            <a:ext cx="1094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MAGIC</a:t>
            </a:r>
          </a:p>
        </p:txBody>
      </p:sp>
      <p:sp>
        <p:nvSpPr>
          <p:cNvPr id="39" name="Espace réservé du numéro de diapositive 38">
            <a:extLst>
              <a:ext uri="{FF2B5EF4-FFF2-40B4-BE49-F238E27FC236}">
                <a16:creationId xmlns:a16="http://schemas.microsoft.com/office/drawing/2014/main" id="{241B59D1-F846-234F-AC36-79E5BA74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5487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7302BD-1D19-0846-AEC3-9F5C2C7F8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L’atmosphère</a:t>
            </a:r>
            <a:r>
              <a:rPr lang="en-GB" dirty="0"/>
              <a:t> </a:t>
            </a:r>
            <a:r>
              <a:rPr lang="en-GB" dirty="0" err="1"/>
              <a:t>comme</a:t>
            </a:r>
            <a:r>
              <a:rPr lang="en-GB" dirty="0"/>
              <a:t>  </a:t>
            </a:r>
            <a:r>
              <a:rPr lang="en-GB" dirty="0" err="1"/>
              <a:t>calorimètre</a:t>
            </a:r>
            <a:endParaRPr lang="en-GB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0DB8421-502A-E64A-9D6C-958C33876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30" y="1650999"/>
            <a:ext cx="7821819" cy="438021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459DF41-2665-F143-8E57-6A6705B52D98}"/>
              </a:ext>
            </a:extLst>
          </p:cNvPr>
          <p:cNvSpPr/>
          <p:nvPr/>
        </p:nvSpPr>
        <p:spPr>
          <a:xfrm>
            <a:off x="609600" y="2653396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Gamma vont produire des cascades de particules secondaires lorsqu’ils vont rentrer dans l’atmosphère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Gerbes d’</a:t>
            </a:r>
            <a:r>
              <a:rPr lang="fr-FR" dirty="0" err="1"/>
              <a:t>electron</a:t>
            </a:r>
            <a:r>
              <a:rPr lang="fr-FR" dirty="0"/>
              <a:t>/positron plus</a:t>
            </a:r>
          </a:p>
          <a:p>
            <a:r>
              <a:rPr lang="fr-FR" dirty="0"/>
              <a:t>Rapide que la lumière dans l’air</a:t>
            </a:r>
          </a:p>
          <a:p>
            <a:endParaRPr lang="fr-FR" dirty="0"/>
          </a:p>
          <a:p>
            <a:r>
              <a:rPr lang="fr-FR" dirty="0"/>
              <a:t>-&gt; Emission </a:t>
            </a:r>
            <a:r>
              <a:rPr lang="fr-FR" dirty="0" err="1"/>
              <a:t>Cherenkov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Cours (</a:t>
            </a:r>
            <a:r>
              <a:rPr lang="fr-FR" dirty="0" err="1"/>
              <a:t>qlq</a:t>
            </a:r>
            <a:r>
              <a:rPr lang="fr-FR" dirty="0"/>
              <a:t> ns) et faible </a:t>
            </a:r>
          </a:p>
          <a:p>
            <a:r>
              <a:rPr lang="fr-FR" dirty="0"/>
              <a:t> 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0BD79263-3CE9-0F4C-A370-5A2A9B74E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3097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7302BD-1D19-0846-AEC3-9F5C2C7F8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L’atmosphère</a:t>
            </a:r>
            <a:r>
              <a:rPr lang="en-GB" dirty="0"/>
              <a:t> </a:t>
            </a:r>
            <a:r>
              <a:rPr lang="en-GB" dirty="0" err="1"/>
              <a:t>comme</a:t>
            </a:r>
            <a:r>
              <a:rPr lang="en-GB" dirty="0"/>
              <a:t>  </a:t>
            </a:r>
            <a:r>
              <a:rPr lang="en-GB" dirty="0" err="1"/>
              <a:t>calorimètre</a:t>
            </a:r>
            <a:br>
              <a:rPr lang="en-GB" dirty="0"/>
            </a:br>
            <a:endParaRPr lang="en-GB" dirty="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757692A2-F339-AD47-9449-155EF00E6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551" y="1835198"/>
            <a:ext cx="1858713" cy="1826994"/>
          </a:xfrm>
          <a:prstGeom prst="rect">
            <a:avLst/>
          </a:prstGeom>
        </p:spPr>
      </p:pic>
      <p:sp>
        <p:nvSpPr>
          <p:cNvPr id="32" name="Triangle 31">
            <a:extLst>
              <a:ext uri="{FF2B5EF4-FFF2-40B4-BE49-F238E27FC236}">
                <a16:creationId xmlns:a16="http://schemas.microsoft.com/office/drawing/2014/main" id="{007C809F-B961-7B4C-9DC1-52ADFCA7818F}"/>
              </a:ext>
            </a:extLst>
          </p:cNvPr>
          <p:cNvSpPr/>
          <p:nvPr/>
        </p:nvSpPr>
        <p:spPr>
          <a:xfrm rot="2554938">
            <a:off x="4708320" y="1573962"/>
            <a:ext cx="2793576" cy="3886126"/>
          </a:xfrm>
          <a:prstGeom prst="triangle">
            <a:avLst>
              <a:gd name="adj" fmla="val 52534"/>
            </a:avLst>
          </a:prstGeom>
          <a:solidFill>
            <a:srgbClr val="00B0F0"/>
          </a:solidFill>
          <a:ln w="12700" cap="flat" cmpd="sng" algn="in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00076D70-9220-B649-B47A-D43282FDDE41}"/>
              </a:ext>
            </a:extLst>
          </p:cNvPr>
          <p:cNvSpPr/>
          <p:nvPr/>
        </p:nvSpPr>
        <p:spPr>
          <a:xfrm rot="21156916">
            <a:off x="2547251" y="3919873"/>
            <a:ext cx="3457171" cy="2768586"/>
          </a:xfrm>
          <a:prstGeom prst="ellipse">
            <a:avLst/>
          </a:prstGeom>
          <a:solidFill>
            <a:srgbClr val="00B0F0"/>
          </a:solidFill>
          <a:ln w="12700" cap="flat" cmpd="sng" algn="in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4" name="Freeform 40">
            <a:extLst>
              <a:ext uri="{FF2B5EF4-FFF2-40B4-BE49-F238E27FC236}">
                <a16:creationId xmlns:a16="http://schemas.microsoft.com/office/drawing/2014/main" id="{6AD63A86-AFC9-FA46-B41F-CB5146BDA3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7492" y="1326537"/>
            <a:ext cx="338138" cy="379412"/>
          </a:xfrm>
          <a:custGeom>
            <a:avLst/>
            <a:gdLst>
              <a:gd name="T0" fmla="*/ 939 w 940"/>
              <a:gd name="T1" fmla="*/ 0 h 1053"/>
              <a:gd name="T2" fmla="*/ 0 w 940"/>
              <a:gd name="T3" fmla="*/ 1052 h 105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40" h="1053">
                <a:moveTo>
                  <a:pt x="939" y="0"/>
                </a:moveTo>
                <a:lnTo>
                  <a:pt x="0" y="1052"/>
                </a:lnTo>
              </a:path>
            </a:pathLst>
          </a:custGeom>
          <a:noFill/>
          <a:ln w="1584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solidFill>
                <a:prstClr val="black"/>
              </a:solidFill>
              <a:latin typeface="Gill Sans MT" panose="020B0502020104020203"/>
            </a:endParaRP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3375DA98-00E4-494D-9B10-BE58F3519358}"/>
              </a:ext>
            </a:extLst>
          </p:cNvPr>
          <p:cNvSpPr/>
          <p:nvPr/>
        </p:nvSpPr>
        <p:spPr>
          <a:xfrm rot="2395808">
            <a:off x="7523764" y="1557990"/>
            <a:ext cx="292738" cy="720080"/>
          </a:xfrm>
          <a:prstGeom prst="ellipse">
            <a:avLst/>
          </a:prstGeom>
          <a:solidFill>
            <a:srgbClr val="FFFF00"/>
          </a:solidFill>
          <a:ln w="12700" cap="flat" cmpd="sng" algn="in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2992CBCA-5256-714B-9C33-621C8ECF93A4}"/>
              </a:ext>
            </a:extLst>
          </p:cNvPr>
          <p:cNvSpPr txBox="1"/>
          <p:nvPr/>
        </p:nvSpPr>
        <p:spPr>
          <a:xfrm>
            <a:off x="8297329" y="1381817"/>
            <a:ext cx="1680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Gill Sans MT" panose="020B0502020104020203"/>
              </a:rPr>
              <a:t>Rayon </a:t>
            </a:r>
            <a:r>
              <a:rPr lang="fr-FR" sz="1400" dirty="0" err="1">
                <a:latin typeface="Gill Sans MT" panose="020B0502020104020203"/>
              </a:rPr>
              <a:t>Ɣ</a:t>
            </a:r>
            <a:endParaRPr lang="fr-FR" sz="1400" dirty="0">
              <a:latin typeface="Gill Sans MT" panose="020B0502020104020203"/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0E07121-AA49-C24C-B1A0-3EA74AF18C0A}"/>
              </a:ext>
            </a:extLst>
          </p:cNvPr>
          <p:cNvSpPr txBox="1"/>
          <p:nvPr/>
        </p:nvSpPr>
        <p:spPr>
          <a:xfrm>
            <a:off x="8025714" y="1835198"/>
            <a:ext cx="2102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Gill Sans MT" panose="020B0502020104020203"/>
              </a:rPr>
              <a:t>Cascade de particules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CBB565E6-24DB-0A43-8208-CCA2903D0C6C}"/>
              </a:ext>
            </a:extLst>
          </p:cNvPr>
          <p:cNvSpPr txBox="1"/>
          <p:nvPr/>
        </p:nvSpPr>
        <p:spPr>
          <a:xfrm>
            <a:off x="6741663" y="4342518"/>
            <a:ext cx="2736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Gill Sans MT" panose="020B0502020104020203"/>
              </a:rPr>
              <a:t>Lumière </a:t>
            </a:r>
            <a:r>
              <a:rPr lang="fr-FR" sz="1400" dirty="0" err="1">
                <a:latin typeface="Gill Sans MT" panose="020B0502020104020203"/>
              </a:rPr>
              <a:t>Cherenkov</a:t>
            </a:r>
            <a:endParaRPr lang="fr-FR" sz="1400" dirty="0">
              <a:latin typeface="Gill Sans MT" panose="020B0502020104020203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3284E7E-27DE-3A40-BE9B-FFA1C42C4B50}"/>
              </a:ext>
            </a:extLst>
          </p:cNvPr>
          <p:cNvSpPr/>
          <p:nvPr/>
        </p:nvSpPr>
        <p:spPr>
          <a:xfrm>
            <a:off x="2143332" y="1860984"/>
            <a:ext cx="480660" cy="256203"/>
          </a:xfrm>
          <a:prstGeom prst="rect">
            <a:avLst/>
          </a:prstGeom>
          <a:solidFill>
            <a:sysClr val="window" lastClr="FFFFFF"/>
          </a:solidFill>
          <a:ln w="12700" cap="flat" cmpd="sng" algn="in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A66389F1-C11C-B342-823A-B631B1AEA368}"/>
              </a:ext>
            </a:extLst>
          </p:cNvPr>
          <p:cNvCxnSpPr/>
          <p:nvPr/>
        </p:nvCxnSpPr>
        <p:spPr>
          <a:xfrm>
            <a:off x="3415822" y="1989085"/>
            <a:ext cx="1710793" cy="2057675"/>
          </a:xfrm>
          <a:prstGeom prst="line">
            <a:avLst/>
          </a:prstGeom>
          <a:noFill/>
          <a:ln w="28575" cap="flat" cmpd="sng" algn="in">
            <a:solidFill>
              <a:schemeClr val="tx1"/>
            </a:solidFill>
            <a:prstDash val="solid"/>
          </a:ln>
          <a:effectLst/>
        </p:spPr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3F79FC03-5425-6648-AD57-79884A17C2A6}"/>
              </a:ext>
            </a:extLst>
          </p:cNvPr>
          <p:cNvCxnSpPr/>
          <p:nvPr/>
        </p:nvCxnSpPr>
        <p:spPr>
          <a:xfrm>
            <a:off x="2632000" y="3541507"/>
            <a:ext cx="2494614" cy="525203"/>
          </a:xfrm>
          <a:prstGeom prst="line">
            <a:avLst/>
          </a:prstGeom>
          <a:noFill/>
          <a:ln w="28575" cap="flat" cmpd="sng" algn="in">
            <a:solidFill>
              <a:schemeClr val="tx1"/>
            </a:solidFill>
            <a:prstDash val="solid"/>
          </a:ln>
          <a:effectLst/>
        </p:spPr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ECD97FE7-FEFC-A842-8E77-7F908B73FD2F}"/>
              </a:ext>
            </a:extLst>
          </p:cNvPr>
          <p:cNvSpPr txBox="1"/>
          <p:nvPr/>
        </p:nvSpPr>
        <p:spPr>
          <a:xfrm>
            <a:off x="3879307" y="5969377"/>
            <a:ext cx="1238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>
                <a:solidFill>
                  <a:prstClr val="black"/>
                </a:solidFill>
                <a:latin typeface="Gill Sans MT" panose="020B0502020104020203"/>
              </a:rPr>
              <a:t>100 m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1E86844B-DCFE-DC4E-A672-720FA8B3C80F}"/>
              </a:ext>
            </a:extLst>
          </p:cNvPr>
          <p:cNvSpPr txBox="1"/>
          <p:nvPr/>
        </p:nvSpPr>
        <p:spPr>
          <a:xfrm>
            <a:off x="6787076" y="1649559"/>
            <a:ext cx="1238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prstClr val="black"/>
                </a:solidFill>
                <a:latin typeface="Gill Sans MT" panose="020B0502020104020203"/>
              </a:rPr>
              <a:t>10 km</a:t>
            </a: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4C22F38D-96E5-5441-9D22-FE5690BADBC7}"/>
              </a:ext>
            </a:extLst>
          </p:cNvPr>
          <p:cNvCxnSpPr/>
          <p:nvPr/>
        </p:nvCxnSpPr>
        <p:spPr>
          <a:xfrm>
            <a:off x="4159232" y="5117683"/>
            <a:ext cx="729767" cy="1469162"/>
          </a:xfrm>
          <a:prstGeom prst="straightConnector1">
            <a:avLst/>
          </a:prstGeom>
          <a:noFill/>
          <a:ln w="31750" cap="flat" cmpd="sng" algn="in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pic>
        <p:nvPicPr>
          <p:cNvPr id="45" name="Picture 36">
            <a:extLst>
              <a:ext uri="{FF2B5EF4-FFF2-40B4-BE49-F238E27FC236}">
                <a16:creationId xmlns:a16="http://schemas.microsoft.com/office/drawing/2014/main" id="{84DA41AA-AEB8-3F44-889E-3D02D2000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059" y="4195822"/>
            <a:ext cx="69850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6" name="Picture 37">
            <a:extLst>
              <a:ext uri="{FF2B5EF4-FFF2-40B4-BE49-F238E27FC236}">
                <a16:creationId xmlns:a16="http://schemas.microsoft.com/office/drawing/2014/main" id="{E8F2EE1D-D2B1-9842-8E91-D150ADD20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234" y="4197409"/>
            <a:ext cx="695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7" name="Picture 38">
            <a:extLst>
              <a:ext uri="{FF2B5EF4-FFF2-40B4-BE49-F238E27FC236}">
                <a16:creationId xmlns:a16="http://schemas.microsoft.com/office/drawing/2014/main" id="{EBE85B6B-983C-FE46-B041-2F0A7DCC6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171" y="4605397"/>
            <a:ext cx="1127125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8" name="Picture 44">
            <a:extLst>
              <a:ext uri="{FF2B5EF4-FFF2-40B4-BE49-F238E27FC236}">
                <a16:creationId xmlns:a16="http://schemas.microsoft.com/office/drawing/2014/main" id="{1141BB0C-4B63-D747-BDC4-E2C22AC8D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809" y="4145022"/>
            <a:ext cx="712787" cy="53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9" name="Picture 45">
            <a:extLst>
              <a:ext uri="{FF2B5EF4-FFF2-40B4-BE49-F238E27FC236}">
                <a16:creationId xmlns:a16="http://schemas.microsoft.com/office/drawing/2014/main" id="{87E81D64-35E7-FD4D-88B7-A8E25695A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809" y="4145022"/>
            <a:ext cx="712787" cy="53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0" name="Picture 46">
            <a:extLst>
              <a:ext uri="{FF2B5EF4-FFF2-40B4-BE49-F238E27FC236}">
                <a16:creationId xmlns:a16="http://schemas.microsoft.com/office/drawing/2014/main" id="{D87C1FBF-18E6-1F47-AA9D-5044BCC0D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996" y="4605397"/>
            <a:ext cx="11303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" name="Picture 47">
            <a:extLst>
              <a:ext uri="{FF2B5EF4-FFF2-40B4-BE49-F238E27FC236}">
                <a16:creationId xmlns:a16="http://schemas.microsoft.com/office/drawing/2014/main" id="{D78D42C9-C32E-BC41-91E7-1F105E183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634" y="5561072"/>
            <a:ext cx="712787" cy="53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2" name="Picture 48">
            <a:extLst>
              <a:ext uri="{FF2B5EF4-FFF2-40B4-BE49-F238E27FC236}">
                <a16:creationId xmlns:a16="http://schemas.microsoft.com/office/drawing/2014/main" id="{7C68B707-2547-B448-8477-427D0AB5D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384" y="5530909"/>
            <a:ext cx="7112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3" name="Picture 49">
            <a:extLst>
              <a:ext uri="{FF2B5EF4-FFF2-40B4-BE49-F238E27FC236}">
                <a16:creationId xmlns:a16="http://schemas.microsoft.com/office/drawing/2014/main" id="{1C0649A3-46F6-064E-A86D-BA810CFE6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634" y="5561072"/>
            <a:ext cx="712787" cy="53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4" name="Picture 50">
            <a:extLst>
              <a:ext uri="{FF2B5EF4-FFF2-40B4-BE49-F238E27FC236}">
                <a16:creationId xmlns:a16="http://schemas.microsoft.com/office/drawing/2014/main" id="{FA2858F6-7F17-9648-81A1-33D8DE0E6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384" y="5530909"/>
            <a:ext cx="7112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E56FF9F-68AD-BE48-B2C1-C9BD96281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8</a:t>
            </a:fld>
            <a:endParaRPr lang="fr-FR"/>
          </a:p>
        </p:txBody>
      </p:sp>
      <p:sp>
        <p:nvSpPr>
          <p:cNvPr id="55" name="Titre 1">
            <a:extLst>
              <a:ext uri="{FF2B5EF4-FFF2-40B4-BE49-F238E27FC236}">
                <a16:creationId xmlns:a16="http://schemas.microsoft.com/office/drawing/2014/main" id="{90DFEB88-2D7C-E34C-B9FE-5C8FE7275502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673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5" grpId="0" animBg="1"/>
      <p:bldP spid="37" grpId="0"/>
      <p:bldP spid="38" grpId="0"/>
      <p:bldP spid="42" grpId="0"/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A23FC456-CA88-814D-B763-5852B62EC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52889"/>
            <a:ext cx="6010835" cy="280611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22CC6B9-CDCA-6749-96C9-4A2456838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67" y="128589"/>
            <a:ext cx="5702300" cy="3924300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B7B351-7021-524E-8F3F-37217DD5B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9</a:t>
            </a:fld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FF40E5F-CB34-1E4A-84C2-7486A9B3ECF9}"/>
              </a:ext>
            </a:extLst>
          </p:cNvPr>
          <p:cNvSpPr txBox="1"/>
          <p:nvPr/>
        </p:nvSpPr>
        <p:spPr>
          <a:xfrm>
            <a:off x="7566212" y="806824"/>
            <a:ext cx="34424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Bruit de fond </a:t>
            </a:r>
            <a:r>
              <a:rPr lang="en-GB" dirty="0" err="1"/>
              <a:t>très</a:t>
            </a:r>
            <a:r>
              <a:rPr lang="en-GB" dirty="0"/>
              <a:t> important: </a:t>
            </a:r>
            <a:r>
              <a:rPr lang="en-GB" dirty="0" err="1"/>
              <a:t>Rayons</a:t>
            </a:r>
            <a:r>
              <a:rPr lang="en-GB" dirty="0"/>
              <a:t> </a:t>
            </a:r>
            <a:r>
              <a:rPr lang="en-GB" dirty="0" err="1"/>
              <a:t>cosmiques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 err="1"/>
              <a:t>Gerbes</a:t>
            </a:r>
            <a:r>
              <a:rPr lang="en-GB" dirty="0"/>
              <a:t> </a:t>
            </a:r>
            <a:r>
              <a:rPr lang="en-GB" dirty="0" err="1"/>
              <a:t>très</a:t>
            </a:r>
            <a:r>
              <a:rPr lang="en-GB" dirty="0"/>
              <a:t> </a:t>
            </a:r>
            <a:r>
              <a:rPr lang="en-GB" dirty="0" err="1"/>
              <a:t>differentes</a:t>
            </a:r>
            <a:r>
              <a:rPr lang="en-GB" dirty="0"/>
              <a:t> -&gt; Images </a:t>
            </a:r>
            <a:r>
              <a:rPr lang="en-GB" dirty="0" err="1"/>
              <a:t>dans</a:t>
            </a:r>
            <a:r>
              <a:rPr lang="en-GB" dirty="0"/>
              <a:t> les cameras </a:t>
            </a:r>
            <a:r>
              <a:rPr lang="en-GB" dirty="0" err="1"/>
              <a:t>très</a:t>
            </a:r>
            <a:r>
              <a:rPr lang="en-GB" dirty="0"/>
              <a:t> </a:t>
            </a:r>
            <a:r>
              <a:rPr lang="en-GB" dirty="0" err="1"/>
              <a:t>différentes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3463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5801</TotalTime>
  <Words>440</Words>
  <Application>Microsoft Macintosh PowerPoint</Application>
  <PresentationFormat>Grand écran</PresentationFormat>
  <Paragraphs>119</Paragraphs>
  <Slides>15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Gill Sans MT</vt:lpstr>
      <vt:lpstr>Office Theme</vt:lpstr>
      <vt:lpstr>L’astronomie gamma et l’analyse de données général sur l’astronomie</vt:lpstr>
      <vt:lpstr>Rayons Cosmiques</vt:lpstr>
      <vt:lpstr>Rayons Cosmiques</vt:lpstr>
      <vt:lpstr>Présentation PowerPoint</vt:lpstr>
      <vt:lpstr>Présentation PowerPoint</vt:lpstr>
      <vt:lpstr>Présentation PowerPoint</vt:lpstr>
      <vt:lpstr>L’atmosphère comme  calorimètre</vt:lpstr>
      <vt:lpstr>L’atmosphère comme  calorimètre </vt:lpstr>
      <vt:lpstr>Présentation PowerPoint</vt:lpstr>
      <vt:lpstr>L’atmosphère comme  calorimètre </vt:lpstr>
      <vt:lpstr>Determination de la direction et de l’énergie</vt:lpstr>
      <vt:lpstr>Analyse de Données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L’astronomie gamma</dc:title>
  <dc:creator>Utilisateur de Microsoft Office</dc:creator>
  <cp:lastModifiedBy>Microsoft Office User</cp:lastModifiedBy>
  <cp:revision>247</cp:revision>
  <cp:lastPrinted>2019-04-10T11:39:27Z</cp:lastPrinted>
  <dcterms:created xsi:type="dcterms:W3CDTF">2018-03-29T17:34:52Z</dcterms:created>
  <dcterms:modified xsi:type="dcterms:W3CDTF">2020-04-23T11:53:20Z</dcterms:modified>
</cp:coreProperties>
</file>